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73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22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30723" name="Rectangle 3"/>
            <p:cNvSpPr>
              <a:spLocks noChangeArrowheads="1"/>
            </p:cNvSpPr>
            <p:nvPr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724" name="Oval 4"/>
            <p:cNvSpPr>
              <a:spLocks noChangeArrowheads="1"/>
            </p:cNvSpPr>
            <p:nvPr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725" name="Rectangle 5"/>
            <p:cNvSpPr>
              <a:spLocks noChangeArrowheads="1"/>
            </p:cNvSpPr>
            <p:nvPr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726" name="Freeform 6"/>
            <p:cNvSpPr>
              <a:spLocks noEditPoints="1"/>
            </p:cNvSpPr>
            <p:nvPr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27" name="Rectangle 7"/>
            <p:cNvSpPr>
              <a:spLocks noChangeArrowheads="1"/>
            </p:cNvSpPr>
            <p:nvPr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728" name="Rectangle 8"/>
            <p:cNvSpPr>
              <a:spLocks noChangeArrowheads="1"/>
            </p:cNvSpPr>
            <p:nvPr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729" name="Rectangle 9"/>
            <p:cNvSpPr>
              <a:spLocks noChangeArrowheads="1"/>
            </p:cNvSpPr>
            <p:nvPr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730" name="Rectangle 10"/>
            <p:cNvSpPr>
              <a:spLocks noChangeArrowheads="1"/>
            </p:cNvSpPr>
            <p:nvPr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731" name="Rectangle 11"/>
            <p:cNvSpPr>
              <a:spLocks noChangeArrowheads="1"/>
            </p:cNvSpPr>
            <p:nvPr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732" name="Freeform 12"/>
            <p:cNvSpPr>
              <a:spLocks/>
            </p:cNvSpPr>
            <p:nvPr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33" name="Freeform 13"/>
            <p:cNvSpPr>
              <a:spLocks/>
            </p:cNvSpPr>
            <p:nvPr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34" name="Freeform 14"/>
            <p:cNvSpPr>
              <a:spLocks/>
            </p:cNvSpPr>
            <p:nvPr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35" name="Freeform 15"/>
            <p:cNvSpPr>
              <a:spLocks/>
            </p:cNvSpPr>
            <p:nvPr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36" name="Freeform 16"/>
            <p:cNvSpPr>
              <a:spLocks/>
            </p:cNvSpPr>
            <p:nvPr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37" name="Freeform 17"/>
            <p:cNvSpPr>
              <a:spLocks noEditPoints="1"/>
            </p:cNvSpPr>
            <p:nvPr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38" name="Freeform 18"/>
            <p:cNvSpPr>
              <a:spLocks noEditPoints="1"/>
            </p:cNvSpPr>
            <p:nvPr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39" name="Freeform 19"/>
            <p:cNvSpPr>
              <a:spLocks/>
            </p:cNvSpPr>
            <p:nvPr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40" name="Freeform 20"/>
            <p:cNvSpPr>
              <a:spLocks noEditPoints="1"/>
            </p:cNvSpPr>
            <p:nvPr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41" name="Freeform 21"/>
            <p:cNvSpPr>
              <a:spLocks noEditPoints="1"/>
            </p:cNvSpPr>
            <p:nvPr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42" name="Freeform 22"/>
            <p:cNvSpPr>
              <a:spLocks noEditPoints="1"/>
            </p:cNvSpPr>
            <p:nvPr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43" name="Freeform 23"/>
            <p:cNvSpPr>
              <a:spLocks/>
            </p:cNvSpPr>
            <p:nvPr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44" name="Freeform 24"/>
            <p:cNvSpPr>
              <a:spLocks noEditPoints="1"/>
            </p:cNvSpPr>
            <p:nvPr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45" name="Freeform 25"/>
            <p:cNvSpPr>
              <a:spLocks noEditPoints="1"/>
            </p:cNvSpPr>
            <p:nvPr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46" name="Freeform 26"/>
            <p:cNvSpPr>
              <a:spLocks noEditPoints="1"/>
            </p:cNvSpPr>
            <p:nvPr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47" name="Oval 27"/>
            <p:cNvSpPr>
              <a:spLocks noChangeArrowheads="1"/>
            </p:cNvSpPr>
            <p:nvPr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748" name="Oval 28"/>
            <p:cNvSpPr>
              <a:spLocks noChangeArrowheads="1"/>
            </p:cNvSpPr>
            <p:nvPr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749" name="Oval 29"/>
            <p:cNvSpPr>
              <a:spLocks noChangeArrowheads="1"/>
            </p:cNvSpPr>
            <p:nvPr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750" name="Freeform 30"/>
            <p:cNvSpPr>
              <a:spLocks noEditPoints="1"/>
            </p:cNvSpPr>
            <p:nvPr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51" name="Freeform 31"/>
            <p:cNvSpPr>
              <a:spLocks noEditPoints="1"/>
            </p:cNvSpPr>
            <p:nvPr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52" name="Rectangle 32"/>
            <p:cNvSpPr>
              <a:spLocks noChangeArrowheads="1"/>
            </p:cNvSpPr>
            <p:nvPr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753" name="Rectangle 33"/>
            <p:cNvSpPr>
              <a:spLocks noChangeArrowheads="1"/>
            </p:cNvSpPr>
            <p:nvPr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754" name="AutoShape 34"/>
            <p:cNvSpPr>
              <a:spLocks noChangeArrowheads="1"/>
            </p:cNvSpPr>
            <p:nvPr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755" name="Freeform 35"/>
            <p:cNvSpPr>
              <a:spLocks/>
            </p:cNvSpPr>
            <p:nvPr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56" name="Freeform 36"/>
            <p:cNvSpPr>
              <a:spLocks/>
            </p:cNvSpPr>
            <p:nvPr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757" name="Rectangle 37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58" name="Rectangle 3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59" name="Rectangle 39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760" name="Rectangle 40"/>
          <p:cNvSpPr>
            <a:spLocks noGrp="1" noChangeArrowheads="1"/>
          </p:cNvSpPr>
          <p:nvPr>
            <p:ph type="ctrTitle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61" name="Rectangle 4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464AD19-F502-408F-ACFB-F69511D5DDB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2BE1AD-CA51-4881-AD7E-42998B12623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B80F1E-9B5D-4027-946A-1EAB2D5C06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24B08D-73FB-4A68-ACD4-9E8AF79AAC6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880096-9934-4B5F-AE65-8F1709270BC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4887E7-A70D-464C-B3D9-8E8A3885624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6C673B-02D5-4688-B603-73851A300D2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360122-7DAA-4D6A-99E5-A93DD9D15F2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A00E30-CBC0-441C-B732-36916842AD7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4931D0-4A0C-4637-954C-FFEEB39EBC8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EF3744-DB09-4FAC-91EF-0585565A091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698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29699" name="Rectangle 3"/>
            <p:cNvSpPr>
              <a:spLocks noChangeArrowheads="1"/>
            </p:cNvSpPr>
            <p:nvPr userDrawn="1"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9700" name="Oval 4"/>
            <p:cNvSpPr>
              <a:spLocks noChangeArrowheads="1"/>
            </p:cNvSpPr>
            <p:nvPr userDrawn="1"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9701" name="Rectangle 5"/>
            <p:cNvSpPr>
              <a:spLocks noChangeArrowheads="1"/>
            </p:cNvSpPr>
            <p:nvPr userDrawn="1"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9702" name="Freeform 6"/>
            <p:cNvSpPr>
              <a:spLocks noEditPoints="1"/>
            </p:cNvSpPr>
            <p:nvPr userDrawn="1"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03" name="Rectangle 7"/>
            <p:cNvSpPr>
              <a:spLocks noChangeArrowheads="1"/>
            </p:cNvSpPr>
            <p:nvPr userDrawn="1"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9704" name="Rectangle 8"/>
            <p:cNvSpPr>
              <a:spLocks noChangeArrowheads="1"/>
            </p:cNvSpPr>
            <p:nvPr userDrawn="1"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9705" name="Rectangle 9"/>
            <p:cNvSpPr>
              <a:spLocks noChangeArrowheads="1"/>
            </p:cNvSpPr>
            <p:nvPr userDrawn="1"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9706" name="Rectangle 10"/>
            <p:cNvSpPr>
              <a:spLocks noChangeArrowheads="1"/>
            </p:cNvSpPr>
            <p:nvPr userDrawn="1"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9707" name="Rectangle 11"/>
            <p:cNvSpPr>
              <a:spLocks noChangeArrowheads="1"/>
            </p:cNvSpPr>
            <p:nvPr userDrawn="1"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9708" name="Freeform 12"/>
            <p:cNvSpPr>
              <a:spLocks/>
            </p:cNvSpPr>
            <p:nvPr userDrawn="1"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09" name="Freeform 13"/>
            <p:cNvSpPr>
              <a:spLocks/>
            </p:cNvSpPr>
            <p:nvPr userDrawn="1"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10" name="Freeform 14"/>
            <p:cNvSpPr>
              <a:spLocks/>
            </p:cNvSpPr>
            <p:nvPr userDrawn="1"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11" name="Freeform 15"/>
            <p:cNvSpPr>
              <a:spLocks/>
            </p:cNvSpPr>
            <p:nvPr userDrawn="1"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12" name="Freeform 16"/>
            <p:cNvSpPr>
              <a:spLocks/>
            </p:cNvSpPr>
            <p:nvPr userDrawn="1"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13" name="Freeform 17"/>
            <p:cNvSpPr>
              <a:spLocks noEditPoints="1"/>
            </p:cNvSpPr>
            <p:nvPr userDrawn="1"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14" name="Freeform 18"/>
            <p:cNvSpPr>
              <a:spLocks noEditPoints="1"/>
            </p:cNvSpPr>
            <p:nvPr userDrawn="1"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15" name="Freeform 19"/>
            <p:cNvSpPr>
              <a:spLocks/>
            </p:cNvSpPr>
            <p:nvPr userDrawn="1"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16" name="Freeform 20"/>
            <p:cNvSpPr>
              <a:spLocks noEditPoints="1"/>
            </p:cNvSpPr>
            <p:nvPr userDrawn="1"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17" name="Freeform 21"/>
            <p:cNvSpPr>
              <a:spLocks noEditPoints="1"/>
            </p:cNvSpPr>
            <p:nvPr userDrawn="1"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18" name="Freeform 22"/>
            <p:cNvSpPr>
              <a:spLocks noEditPoints="1"/>
            </p:cNvSpPr>
            <p:nvPr userDrawn="1"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19" name="Freeform 23"/>
            <p:cNvSpPr>
              <a:spLocks/>
            </p:cNvSpPr>
            <p:nvPr userDrawn="1"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20" name="Freeform 24"/>
            <p:cNvSpPr>
              <a:spLocks noEditPoints="1"/>
            </p:cNvSpPr>
            <p:nvPr userDrawn="1"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21" name="Freeform 25"/>
            <p:cNvSpPr>
              <a:spLocks noEditPoints="1"/>
            </p:cNvSpPr>
            <p:nvPr userDrawn="1"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22" name="Freeform 26"/>
            <p:cNvSpPr>
              <a:spLocks noEditPoints="1"/>
            </p:cNvSpPr>
            <p:nvPr userDrawn="1"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23" name="Oval 27"/>
            <p:cNvSpPr>
              <a:spLocks noChangeArrowheads="1"/>
            </p:cNvSpPr>
            <p:nvPr userDrawn="1"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9724" name="Oval 28"/>
            <p:cNvSpPr>
              <a:spLocks noChangeArrowheads="1"/>
            </p:cNvSpPr>
            <p:nvPr userDrawn="1"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9725" name="Oval 29"/>
            <p:cNvSpPr>
              <a:spLocks noChangeArrowheads="1"/>
            </p:cNvSpPr>
            <p:nvPr userDrawn="1"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9726" name="Freeform 30"/>
            <p:cNvSpPr>
              <a:spLocks noEditPoints="1"/>
            </p:cNvSpPr>
            <p:nvPr userDrawn="1"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27" name="Freeform 31"/>
            <p:cNvSpPr>
              <a:spLocks noEditPoints="1"/>
            </p:cNvSpPr>
            <p:nvPr userDrawn="1"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28" name="Rectangle 32"/>
            <p:cNvSpPr>
              <a:spLocks noChangeArrowheads="1"/>
            </p:cNvSpPr>
            <p:nvPr userDrawn="1"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9729" name="Rectangle 33"/>
            <p:cNvSpPr>
              <a:spLocks noChangeArrowheads="1"/>
            </p:cNvSpPr>
            <p:nvPr userDrawn="1"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9730" name="AutoShape 34"/>
            <p:cNvSpPr>
              <a:spLocks noChangeArrowheads="1"/>
            </p:cNvSpPr>
            <p:nvPr userDrawn="1"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9731" name="Freeform 35"/>
            <p:cNvSpPr>
              <a:spLocks/>
            </p:cNvSpPr>
            <p:nvPr userDrawn="1"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32" name="Freeform 36"/>
            <p:cNvSpPr>
              <a:spLocks/>
            </p:cNvSpPr>
            <p:nvPr userDrawn="1"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9733" name="Rectangle 3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9734" name="Rectangle 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9735" name="Rectangle 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78563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29736" name="Rectangle 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7856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29737" name="Rectangle 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78563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0F77839B-01B4-4082-9379-0CF1B3861F79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58888" y="2492375"/>
            <a:ext cx="6481762" cy="18002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sr-Cyrl-CS" sz="4000" b="1"/>
              <a:t>Мере за унапређење јавних набавки</a:t>
            </a:r>
            <a:endParaRPr lang="sr-Cyrl-CS" sz="4000"/>
          </a:p>
          <a:p>
            <a:pPr>
              <a:lnSpc>
                <a:spcPct val="80000"/>
              </a:lnSpc>
            </a:pPr>
            <a:endParaRPr lang="sr-Cyrl-CS" sz="4000"/>
          </a:p>
          <a:p>
            <a:pPr>
              <a:lnSpc>
                <a:spcPct val="80000"/>
              </a:lnSpc>
            </a:pPr>
            <a:endParaRPr lang="sr-Cyrl-CS" sz="800"/>
          </a:p>
          <a:p>
            <a:pPr>
              <a:lnSpc>
                <a:spcPct val="80000"/>
              </a:lnSpc>
            </a:pPr>
            <a:endParaRPr lang="sr-Cyrl-CS" sz="800"/>
          </a:p>
          <a:p>
            <a:pPr>
              <a:lnSpc>
                <a:spcPct val="80000"/>
              </a:lnSpc>
            </a:pPr>
            <a:r>
              <a:rPr lang="sr-Cyrl-CS" sz="2400"/>
              <a:t>Предраг Јовановић</a:t>
            </a:r>
          </a:p>
          <a:p>
            <a:pPr>
              <a:lnSpc>
                <a:spcPct val="80000"/>
              </a:lnSpc>
            </a:pPr>
            <a:r>
              <a:rPr lang="sr-Cyrl-CS" sz="2400"/>
              <a:t>Управа за јавне набавке</a:t>
            </a:r>
          </a:p>
          <a:p>
            <a:pPr>
              <a:lnSpc>
                <a:spcPct val="80000"/>
              </a:lnSpc>
            </a:pPr>
            <a:r>
              <a:rPr lang="sr-Cyrl-CS" sz="2400"/>
              <a:t>25. март 2010. године</a:t>
            </a:r>
            <a:endParaRPr lang="en-US" sz="2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b="1">
                <a:latin typeface="Tahoma" pitchFamily="34" charset="0"/>
              </a:rPr>
              <a:t>Очекивани резултати</a:t>
            </a:r>
            <a:r>
              <a:rPr lang="en-US"/>
              <a:t> 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8229600" cy="4530725"/>
          </a:xfrm>
        </p:spPr>
        <p:txBody>
          <a:bodyPr/>
          <a:lstStyle/>
          <a:p>
            <a:r>
              <a:rPr lang="sr-Cyrl-CS" sz="2800"/>
              <a:t>Сертификовани службеници за ЈН</a:t>
            </a:r>
            <a:r>
              <a:rPr lang="en-US"/>
              <a:t> </a:t>
            </a:r>
            <a:endParaRPr lang="sr-Cyrl-CS"/>
          </a:p>
          <a:p>
            <a:r>
              <a:rPr lang="sr-Cyrl-CS" sz="2800"/>
              <a:t>Организациона унапређења у спровођењу ЈН</a:t>
            </a:r>
            <a:r>
              <a:rPr lang="en-US"/>
              <a:t> </a:t>
            </a:r>
            <a:endParaRPr lang="sr-Cyrl-CS"/>
          </a:p>
          <a:p>
            <a:r>
              <a:rPr lang="sr-Cyrl-CS" sz="2800"/>
              <a:t>Концепт електронских јавних набавки</a:t>
            </a:r>
            <a:r>
              <a:rPr lang="en-US"/>
              <a:t> </a:t>
            </a:r>
            <a:endParaRPr lang="sr-Cyrl-CS"/>
          </a:p>
          <a:p>
            <a:r>
              <a:rPr lang="sr-Cyrl-CS" sz="2800"/>
              <a:t>Стратегија развоја система ЈН у Србији и Акциони план</a:t>
            </a:r>
            <a:r>
              <a:rPr lang="en-US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sr-Cyrl-CS" b="1"/>
          </a:p>
          <a:p>
            <a:pPr>
              <a:buFont typeface="Wingdings" pitchFamily="2" charset="2"/>
              <a:buNone/>
            </a:pPr>
            <a:endParaRPr lang="sr-Cyrl-CS" b="1"/>
          </a:p>
          <a:p>
            <a:pPr algn="ctr">
              <a:buFont typeface="Wingdings" pitchFamily="2" charset="2"/>
              <a:buNone/>
            </a:pPr>
            <a:r>
              <a:rPr lang="sr-Cyrl-CS" sz="4000" b="1"/>
              <a:t>Хвала на пажњи</a:t>
            </a:r>
            <a:r>
              <a:rPr lang="en-US" sz="4000" b="1"/>
              <a:t>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b="1">
                <a:latin typeface="Tahoma" pitchFamily="34" charset="0"/>
              </a:rPr>
              <a:t>Циљеви</a:t>
            </a:r>
            <a:r>
              <a:rPr lang="en-US"/>
              <a:t> 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565400"/>
            <a:ext cx="8229600" cy="2305050"/>
          </a:xfrm>
        </p:spPr>
        <p:txBody>
          <a:bodyPr/>
          <a:lstStyle/>
          <a:p>
            <a:r>
              <a:rPr lang="sr-Cyrl-CS" sz="2800"/>
              <a:t>Повећање компетентности</a:t>
            </a:r>
            <a:endParaRPr lang="en-US" sz="2800"/>
          </a:p>
          <a:p>
            <a:r>
              <a:rPr lang="sr-Cyrl-CS" sz="2800"/>
              <a:t>Подизање транспарентности</a:t>
            </a:r>
            <a:r>
              <a:rPr lang="en-US"/>
              <a:t> </a:t>
            </a:r>
          </a:p>
          <a:p>
            <a:r>
              <a:rPr lang="sr-Cyrl-CS" sz="2800"/>
              <a:t>Јачање дисциплине</a:t>
            </a:r>
            <a:r>
              <a:rPr lang="en-US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b="1"/>
              <a:t>Повећање </a:t>
            </a:r>
            <a:r>
              <a:rPr lang="sr-Cyrl-CS" b="1">
                <a:latin typeface="Tahoma" pitchFamily="34" charset="0"/>
              </a:rPr>
              <a:t>компетентности</a:t>
            </a:r>
            <a:r>
              <a:rPr lang="en-US"/>
              <a:t> 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05038"/>
            <a:ext cx="8229600" cy="3600450"/>
          </a:xfrm>
        </p:spPr>
        <p:txBody>
          <a:bodyPr/>
          <a:lstStyle/>
          <a:p>
            <a:r>
              <a:rPr lang="sr-Cyrl-CS" sz="2800"/>
              <a:t>Модел плана набавки</a:t>
            </a:r>
            <a:endParaRPr lang="en-US" sz="2800"/>
          </a:p>
          <a:p>
            <a:r>
              <a:rPr lang="sr-Cyrl-CS" sz="2800"/>
              <a:t>Модели одлука и других аката</a:t>
            </a:r>
            <a:r>
              <a:rPr lang="en-US"/>
              <a:t> </a:t>
            </a:r>
          </a:p>
          <a:p>
            <a:r>
              <a:rPr lang="sr-Cyrl-CS" sz="2800"/>
              <a:t>Модели конкурсне документације</a:t>
            </a:r>
            <a:r>
              <a:rPr lang="en-US"/>
              <a:t> </a:t>
            </a:r>
          </a:p>
          <a:p>
            <a:r>
              <a:rPr lang="sr-Cyrl-CS" sz="2800"/>
              <a:t>Дистрибуирани у више од хиљаду примерака</a:t>
            </a:r>
            <a:r>
              <a:rPr lang="en-US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b="1">
                <a:latin typeface="Tahoma" pitchFamily="34" charset="0"/>
              </a:rPr>
              <a:t>Повећање компетентности</a:t>
            </a:r>
            <a:r>
              <a:rPr lang="en-US"/>
              <a:t> 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8229600" cy="3527425"/>
          </a:xfrm>
        </p:spPr>
        <p:txBody>
          <a:bodyPr/>
          <a:lstStyle/>
          <a:p>
            <a:r>
              <a:rPr lang="sr-Cyrl-CS" sz="2800"/>
              <a:t>Приручник за обуку и полагање испита за службенике за ЈН</a:t>
            </a:r>
            <a:r>
              <a:rPr lang="en-US"/>
              <a:t> </a:t>
            </a:r>
          </a:p>
          <a:p>
            <a:r>
              <a:rPr lang="sr-Cyrl-CS" sz="2800"/>
              <a:t>Дистрибуиран у 1</a:t>
            </a:r>
            <a:r>
              <a:rPr lang="en-US" sz="2800"/>
              <a:t>.</a:t>
            </a:r>
            <a:r>
              <a:rPr lang="sr-Cyrl-CS" sz="2800"/>
              <a:t>800 примерака</a:t>
            </a:r>
            <a:r>
              <a:rPr lang="en-US" sz="2800"/>
              <a:t> </a:t>
            </a:r>
          </a:p>
          <a:p>
            <a:r>
              <a:rPr lang="sr-Cyrl-CS" sz="2800"/>
              <a:t>Број приступа на Интернет страници УЈН од </a:t>
            </a:r>
            <a:r>
              <a:rPr lang="en-US" sz="2800"/>
              <a:t>1</a:t>
            </a:r>
            <a:r>
              <a:rPr lang="sr-Cyrl-CS" sz="2800"/>
              <a:t>.</a:t>
            </a:r>
            <a:r>
              <a:rPr lang="en-US" sz="2800"/>
              <a:t> </a:t>
            </a:r>
            <a:r>
              <a:rPr lang="sr-Cyrl-CS" sz="2800"/>
              <a:t>јануара 2009. год. износио је</a:t>
            </a:r>
            <a:r>
              <a:rPr lang="en-US" sz="2800"/>
              <a:t> 5.573</a:t>
            </a:r>
            <a:r>
              <a:rPr lang="en-US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b="1">
                <a:latin typeface="Tahoma" pitchFamily="34" charset="0"/>
              </a:rPr>
              <a:t>Повећање компетентности</a:t>
            </a:r>
            <a:r>
              <a:rPr lang="en-US"/>
              <a:t> 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CS" sz="2800"/>
              <a:t>Стручњаци УЈН су учествовали као предавачи на семинарама и обукама за </a:t>
            </a:r>
            <a:r>
              <a:rPr lang="ru-RU" sz="2800"/>
              <a:t>4</a:t>
            </a:r>
            <a:r>
              <a:rPr lang="en-US" sz="2800"/>
              <a:t>.</a:t>
            </a:r>
            <a:r>
              <a:rPr lang="ru-RU" sz="2800"/>
              <a:t>000 </a:t>
            </a:r>
            <a:r>
              <a:rPr lang="sr-Cyrl-CS" sz="2800"/>
              <a:t>наручилаца и понуђача</a:t>
            </a:r>
            <a:r>
              <a:rPr lang="en-US"/>
              <a:t> </a:t>
            </a:r>
          </a:p>
          <a:p>
            <a:r>
              <a:rPr lang="sr-Cyrl-CS" sz="2800"/>
              <a:t>21 град,  154 општина, као и 19 српских општина са територије Косова и Метохије</a:t>
            </a:r>
            <a:r>
              <a:rPr lang="en-US"/>
              <a:t> </a:t>
            </a:r>
          </a:p>
          <a:p>
            <a:r>
              <a:rPr lang="sr-Cyrl-CS" sz="2800"/>
              <a:t>Стручњаци УЈН пружили су око 9.000 телефонских консултација наручиоцима и понуђачима </a:t>
            </a:r>
            <a:r>
              <a:rPr lang="sr-Cyrl-CS" sz="2800">
                <a:effectLst/>
              </a:rPr>
              <a:t>током протеклих 12 месеци</a:t>
            </a:r>
            <a:endParaRPr lang="en-US" sz="280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sz="4000" b="1">
                <a:latin typeface="Tahoma" pitchFamily="34" charset="0"/>
              </a:rPr>
              <a:t>Подизање транспарентности</a:t>
            </a:r>
            <a:r>
              <a:rPr lang="en-US" sz="4000"/>
              <a:t> 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133600"/>
            <a:ext cx="8229600" cy="3455988"/>
          </a:xfrm>
        </p:spPr>
        <p:txBody>
          <a:bodyPr/>
          <a:lstStyle/>
          <a:p>
            <a:r>
              <a:rPr lang="sr-Cyrl-CS" sz="2800"/>
              <a:t>Портал јавних набавки</a:t>
            </a:r>
            <a:r>
              <a:rPr lang="en-US"/>
              <a:t> </a:t>
            </a:r>
          </a:p>
          <a:p>
            <a:r>
              <a:rPr lang="sr-Cyrl-CS" sz="2800"/>
              <a:t>Број објављених огласа – </a:t>
            </a:r>
            <a:r>
              <a:rPr lang="en-US"/>
              <a:t>29.358  </a:t>
            </a:r>
          </a:p>
          <a:p>
            <a:r>
              <a:rPr lang="sr-Cyrl-CS" sz="2800"/>
              <a:t>Јавни позиви 1</a:t>
            </a:r>
            <a:r>
              <a:rPr lang="ru-RU" sz="2800"/>
              <a:t>/3</a:t>
            </a:r>
            <a:r>
              <a:rPr lang="en-US"/>
              <a:t> </a:t>
            </a:r>
          </a:p>
          <a:p>
            <a:r>
              <a:rPr lang="sr-Cyrl-CS" sz="2800"/>
              <a:t>Обавештења</a:t>
            </a:r>
            <a:r>
              <a:rPr lang="ru-RU" sz="2800"/>
              <a:t> 2/3</a:t>
            </a:r>
            <a:r>
              <a:rPr lang="en-US"/>
              <a:t> </a:t>
            </a:r>
          </a:p>
          <a:p>
            <a:pPr>
              <a:buFont typeface="Wingdings" pitchFamily="2" charset="2"/>
              <a:buNone/>
            </a:pPr>
            <a:endParaRPr lang="en-US"/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b="1">
                <a:latin typeface="Tahoma" pitchFamily="34" charset="0"/>
              </a:rPr>
              <a:t>Јачање дисциплине</a:t>
            </a:r>
            <a:r>
              <a:rPr lang="en-US"/>
              <a:t> 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781300"/>
            <a:ext cx="8229600" cy="2447925"/>
          </a:xfrm>
        </p:spPr>
        <p:txBody>
          <a:bodyPr/>
          <a:lstStyle/>
          <a:p>
            <a:r>
              <a:rPr lang="sr-Cyrl-CS" sz="2800"/>
              <a:t>Заштита јавног интереса</a:t>
            </a:r>
            <a:endParaRPr lang="sr-Latn-CS" sz="2800"/>
          </a:p>
          <a:p>
            <a:r>
              <a:rPr lang="sr-Cyrl-CS" sz="2800"/>
              <a:t>Прекршајне пријаве</a:t>
            </a:r>
            <a:r>
              <a:rPr lang="en-US"/>
              <a:t> </a:t>
            </a:r>
          </a:p>
          <a:p>
            <a:r>
              <a:rPr lang="sr-Cyrl-CS" sz="2800"/>
              <a:t>Извештаји ДРИ</a:t>
            </a:r>
            <a:r>
              <a:rPr lang="en-US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b="1"/>
              <a:t>Остале мере</a:t>
            </a:r>
            <a:r>
              <a:rPr lang="en-US"/>
              <a:t> 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205288"/>
          </a:xfrm>
        </p:spPr>
        <p:txBody>
          <a:bodyPr/>
          <a:lstStyle/>
          <a:p>
            <a:r>
              <a:rPr lang="sr-Cyrl-CS" sz="2800"/>
              <a:t>Европска комисија - </a:t>
            </a:r>
            <a:r>
              <a:rPr lang="en-US" sz="2800"/>
              <a:t>Twinning</a:t>
            </a:r>
            <a:r>
              <a:rPr lang="ru-RU" sz="2800"/>
              <a:t> </a:t>
            </a:r>
            <a:r>
              <a:rPr lang="sr-Cyrl-CS" sz="2800"/>
              <a:t>пројекат између данског ЛГДК и УЈН (2 године)</a:t>
            </a:r>
            <a:r>
              <a:rPr lang="en-US"/>
              <a:t> </a:t>
            </a:r>
          </a:p>
          <a:p>
            <a:r>
              <a:rPr lang="sr-Cyrl-CS" sz="2800"/>
              <a:t>УНДП пројекат „Јачање механизама одговорности у јавним финансијама“            </a:t>
            </a:r>
            <a:r>
              <a:rPr lang="en-US" sz="2800"/>
              <a:t>(2 </a:t>
            </a:r>
            <a:r>
              <a:rPr lang="sr-Cyrl-CS" sz="2800"/>
              <a:t>године)</a:t>
            </a:r>
          </a:p>
          <a:p>
            <a:r>
              <a:rPr lang="sr-Cyrl-CS" sz="2800"/>
              <a:t>ОЕБС – сертификација и Портал јавних набавки</a:t>
            </a:r>
            <a:r>
              <a:rPr lang="sr-Cyrl-CS"/>
              <a:t> </a:t>
            </a:r>
          </a:p>
          <a:p>
            <a:r>
              <a:rPr lang="sr-Cyrl-CS" sz="2800"/>
              <a:t>Светска банка – електронске набавке</a:t>
            </a:r>
            <a:r>
              <a:rPr lang="en-US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b="1">
                <a:latin typeface="Tahoma" pitchFamily="34" charset="0"/>
              </a:rPr>
              <a:t>Очекивани резултати</a:t>
            </a:r>
            <a:r>
              <a:rPr lang="en-US"/>
              <a:t> 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44675"/>
            <a:ext cx="8229600" cy="4530725"/>
          </a:xfrm>
        </p:spPr>
        <p:txBody>
          <a:bodyPr/>
          <a:lstStyle/>
          <a:p>
            <a:r>
              <a:rPr lang="sr-Cyrl-CS" sz="2800"/>
              <a:t>Усаглашавање регулативе са директивама и европском „добром праксом“</a:t>
            </a:r>
            <a:r>
              <a:rPr lang="en-US"/>
              <a:t> </a:t>
            </a:r>
            <a:endParaRPr lang="sr-Cyrl-CS"/>
          </a:p>
          <a:p>
            <a:r>
              <a:rPr lang="sr-Cyrl-CS" sz="2800"/>
              <a:t>Систем мерења успешности функционисања система (сет индикатора)</a:t>
            </a:r>
            <a:r>
              <a:rPr lang="en-US"/>
              <a:t> </a:t>
            </a:r>
            <a:endParaRPr lang="sr-Cyrl-CS"/>
          </a:p>
          <a:p>
            <a:r>
              <a:rPr lang="sr-Cyrl-CS" sz="2800"/>
              <a:t>Успостављање нових механизама за превенцију корупције</a:t>
            </a:r>
            <a:r>
              <a:rPr lang="en-US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lance">
  <a:themeElements>
    <a:clrScheme name="Balance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336699"/>
      </a:accent1>
      <a:accent2>
        <a:srgbClr val="00B000"/>
      </a:accent2>
      <a:accent3>
        <a:srgbClr val="ACB3C1"/>
      </a:accent3>
      <a:accent4>
        <a:srgbClr val="DADADA"/>
      </a:accent4>
      <a:accent5>
        <a:srgbClr val="ADB8CA"/>
      </a:accent5>
      <a:accent6>
        <a:srgbClr val="009F00"/>
      </a:accent6>
      <a:hlink>
        <a:srgbClr val="00CCFF"/>
      </a:hlink>
      <a:folHlink>
        <a:srgbClr val="B5FFFB"/>
      </a:folHlink>
    </a:clrScheme>
    <a:fontScheme name="Balance">
      <a:majorFont>
        <a:latin typeface="Arial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alance 1">
        <a:dk1>
          <a:srgbClr val="663300"/>
        </a:dk1>
        <a:lt1>
          <a:srgbClr val="FFFFFF"/>
        </a:lt1>
        <a:dk2>
          <a:srgbClr val="996600"/>
        </a:dk2>
        <a:lt2>
          <a:srgbClr val="DBBD71"/>
        </a:lt2>
        <a:accent1>
          <a:srgbClr val="F8A500"/>
        </a:accent1>
        <a:accent2>
          <a:srgbClr val="808000"/>
        </a:accent2>
        <a:accent3>
          <a:srgbClr val="CAB8AA"/>
        </a:accent3>
        <a:accent4>
          <a:srgbClr val="DADADA"/>
        </a:accent4>
        <a:accent5>
          <a:srgbClr val="FBCFAA"/>
        </a:accent5>
        <a:accent6>
          <a:srgbClr val="737300"/>
        </a:accent6>
        <a:hlink>
          <a:srgbClr val="FFCC66"/>
        </a:hlink>
        <a:folHlink>
          <a:srgbClr val="CCA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2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CC66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B8AA"/>
        </a:accent5>
        <a:accent6>
          <a:srgbClr val="AC6D56"/>
        </a:accent6>
        <a:hlink>
          <a:srgbClr val="FFFF99"/>
        </a:hlink>
        <a:folHlink>
          <a:srgbClr val="E5B3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3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2EB62E"/>
        </a:accent1>
        <a:accent2>
          <a:srgbClr val="527C3A"/>
        </a:accent2>
        <a:accent3>
          <a:srgbClr val="B2B9AC"/>
        </a:accent3>
        <a:accent4>
          <a:srgbClr val="DADADA"/>
        </a:accent4>
        <a:accent5>
          <a:srgbClr val="ADD7AD"/>
        </a:accent5>
        <a:accent6>
          <a:srgbClr val="497034"/>
        </a:accent6>
        <a:hlink>
          <a:srgbClr val="DDD8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4">
        <a:dk1>
          <a:srgbClr val="005A58"/>
        </a:dk1>
        <a:lt1>
          <a:srgbClr val="FFFFFF"/>
        </a:lt1>
        <a:dk2>
          <a:srgbClr val="00716E"/>
        </a:dk2>
        <a:lt2>
          <a:srgbClr val="FFFF99"/>
        </a:lt2>
        <a:accent1>
          <a:srgbClr val="2DB3B0"/>
        </a:accent1>
        <a:accent2>
          <a:srgbClr val="6D6FC7"/>
        </a:accent2>
        <a:accent3>
          <a:srgbClr val="AABBBA"/>
        </a:accent3>
        <a:accent4>
          <a:srgbClr val="DADADA"/>
        </a:accent4>
        <a:accent5>
          <a:srgbClr val="ADD6D4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336699"/>
        </a:accent1>
        <a:accent2>
          <a:srgbClr val="00B000"/>
        </a:accent2>
        <a:accent3>
          <a:srgbClr val="ACB3C1"/>
        </a:accent3>
        <a:accent4>
          <a:srgbClr val="DADADA"/>
        </a:accent4>
        <a:accent5>
          <a:srgbClr val="ADB8CA"/>
        </a:accent5>
        <a:accent6>
          <a:srgbClr val="009F00"/>
        </a:accent6>
        <a:hlink>
          <a:srgbClr val="00CCFF"/>
        </a:hlink>
        <a:folHlink>
          <a:srgbClr val="B5FFF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6">
        <a:dk1>
          <a:srgbClr val="2F2D25"/>
        </a:dk1>
        <a:lt1>
          <a:srgbClr val="FFFFFF"/>
        </a:lt1>
        <a:dk2>
          <a:srgbClr val="656151"/>
        </a:dk2>
        <a:lt2>
          <a:srgbClr val="FFFFCC"/>
        </a:lt2>
        <a:accent1>
          <a:srgbClr val="818173"/>
        </a:accent1>
        <a:accent2>
          <a:srgbClr val="809EA8"/>
        </a:accent2>
        <a:accent3>
          <a:srgbClr val="B8B7B3"/>
        </a:accent3>
        <a:accent4>
          <a:srgbClr val="DADADA"/>
        </a:accent4>
        <a:accent5>
          <a:srgbClr val="C1C1BC"/>
        </a:accent5>
        <a:accent6>
          <a:srgbClr val="738F98"/>
        </a:accent6>
        <a:hlink>
          <a:srgbClr val="E2C86A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7">
        <a:dk1>
          <a:srgbClr val="B4AF80"/>
        </a:dk1>
        <a:lt1>
          <a:srgbClr val="FFFFFF"/>
        </a:lt1>
        <a:dk2>
          <a:srgbClr val="C8C6A2"/>
        </a:dk2>
        <a:lt2>
          <a:srgbClr val="827F4C"/>
        </a:lt2>
        <a:accent1>
          <a:srgbClr val="7C784E"/>
        </a:accent1>
        <a:accent2>
          <a:srgbClr val="A2A4AC"/>
        </a:accent2>
        <a:accent3>
          <a:srgbClr val="E0DFCE"/>
        </a:accent3>
        <a:accent4>
          <a:srgbClr val="DADADA"/>
        </a:accent4>
        <a:accent5>
          <a:srgbClr val="BFBEB2"/>
        </a:accent5>
        <a:accent6>
          <a:srgbClr val="92949B"/>
        </a:accent6>
        <a:hlink>
          <a:srgbClr val="33CC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8">
        <a:dk1>
          <a:srgbClr val="000000"/>
        </a:dk1>
        <a:lt1>
          <a:srgbClr val="DDDDDD"/>
        </a:lt1>
        <a:dk2>
          <a:srgbClr val="000000"/>
        </a:dk2>
        <a:lt2>
          <a:srgbClr val="B8B7D1"/>
        </a:lt2>
        <a:accent1>
          <a:srgbClr val="F1F0F4"/>
        </a:accent1>
        <a:accent2>
          <a:srgbClr val="C1BCFC"/>
        </a:accent2>
        <a:accent3>
          <a:srgbClr val="EBEBEB"/>
        </a:accent3>
        <a:accent4>
          <a:srgbClr val="000000"/>
        </a:accent4>
        <a:accent5>
          <a:srgbClr val="F7F6F8"/>
        </a:accent5>
        <a:accent6>
          <a:srgbClr val="AFAAE4"/>
        </a:accent6>
        <a:hlink>
          <a:srgbClr val="5454C6"/>
        </a:hlink>
        <a:folHlink>
          <a:srgbClr val="6A6F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ance 9">
        <a:dk1>
          <a:srgbClr val="000000"/>
        </a:dk1>
        <a:lt1>
          <a:srgbClr val="FFFFFF"/>
        </a:lt1>
        <a:dk2>
          <a:srgbClr val="00A29E"/>
        </a:dk2>
        <a:lt2>
          <a:srgbClr val="CBCBCB"/>
        </a:lt2>
        <a:accent1>
          <a:srgbClr val="E5E5FF"/>
        </a:accent1>
        <a:accent2>
          <a:srgbClr val="79CD6B"/>
        </a:accent2>
        <a:accent3>
          <a:srgbClr val="FFFFFF"/>
        </a:accent3>
        <a:accent4>
          <a:srgbClr val="000000"/>
        </a:accent4>
        <a:accent5>
          <a:srgbClr val="F0F0FF"/>
        </a:accent5>
        <a:accent6>
          <a:srgbClr val="6DBA60"/>
        </a:accent6>
        <a:hlink>
          <a:srgbClr val="4477DE"/>
        </a:hlink>
        <a:folHlink>
          <a:srgbClr val="65498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Balance</Template>
  <TotalTime>107</TotalTime>
  <Words>250</Words>
  <Application>Microsoft Office PowerPoint</Application>
  <PresentationFormat>On-screen Show (4:3)</PresentationFormat>
  <Paragraphs>50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Tahoma</vt:lpstr>
      <vt:lpstr>Wingdings</vt:lpstr>
      <vt:lpstr>Balance</vt:lpstr>
      <vt:lpstr>Slide 1</vt:lpstr>
      <vt:lpstr>Циљеви </vt:lpstr>
      <vt:lpstr>Повећање компетентности </vt:lpstr>
      <vt:lpstr>Повећање компетентности </vt:lpstr>
      <vt:lpstr>Повећање компетентности </vt:lpstr>
      <vt:lpstr>Подизање транспарентности </vt:lpstr>
      <vt:lpstr>Јачање дисциплине </vt:lpstr>
      <vt:lpstr>Остале мере </vt:lpstr>
      <vt:lpstr>Очекивани резултати </vt:lpstr>
      <vt:lpstr>Очекивани резултати </vt:lpstr>
      <vt:lpstr>Slide 11</vt:lpstr>
    </vt:vector>
  </TitlesOfParts>
  <Company>UZZPRO\ERC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Korisnik</dc:creator>
  <cp:lastModifiedBy>x4</cp:lastModifiedBy>
  <cp:revision>10</cp:revision>
  <dcterms:created xsi:type="dcterms:W3CDTF">2010-03-22T13:21:16Z</dcterms:created>
  <dcterms:modified xsi:type="dcterms:W3CDTF">2012-02-02T14:57:46Z</dcterms:modified>
</cp:coreProperties>
</file>