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2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464AD19-F502-408F-ACFB-F69511D5DD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E1AD-CA51-4881-AD7E-42998B1262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80F1E-9B5D-4027-946A-1EAB2D5C0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4B08D-73FB-4A68-ACD4-9E8AF79AA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80096-9934-4B5F-AE65-8F1709270B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887E7-A70D-464C-B3D9-8E8A38856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C673B-02D5-4688-B603-73851A300D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60122-7DAA-4D6A-99E5-A93DD9D15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00E30-CBC0-441C-B732-36916842AD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31D0-4A0C-4637-954C-FFEEB39EBC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F3744-DB09-4FAC-91EF-0585565A0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96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7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7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F77839B-01B4-4082-9379-0CF1B3861F7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492375"/>
            <a:ext cx="6481762" cy="1800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CS" sz="4000" b="1"/>
              <a:t>Мере за унапређење јавних набавки</a:t>
            </a:r>
            <a:endParaRPr lang="sr-Cyrl-CS" sz="4000"/>
          </a:p>
          <a:p>
            <a:pPr>
              <a:lnSpc>
                <a:spcPct val="80000"/>
              </a:lnSpc>
            </a:pPr>
            <a:endParaRPr lang="sr-Cyrl-CS" sz="4000"/>
          </a:p>
          <a:p>
            <a:pPr>
              <a:lnSpc>
                <a:spcPct val="80000"/>
              </a:lnSpc>
            </a:pPr>
            <a:endParaRPr lang="sr-Cyrl-CS" sz="800"/>
          </a:p>
          <a:p>
            <a:pPr>
              <a:lnSpc>
                <a:spcPct val="80000"/>
              </a:lnSpc>
            </a:pPr>
            <a:endParaRPr lang="sr-Cyrl-CS" sz="800"/>
          </a:p>
          <a:p>
            <a:pPr>
              <a:lnSpc>
                <a:spcPct val="80000"/>
              </a:lnSpc>
            </a:pPr>
            <a:r>
              <a:rPr lang="sr-Cyrl-CS" sz="2400"/>
              <a:t>Предраг Јовановић</a:t>
            </a:r>
          </a:p>
          <a:p>
            <a:pPr>
              <a:lnSpc>
                <a:spcPct val="80000"/>
              </a:lnSpc>
            </a:pPr>
            <a:r>
              <a:rPr lang="sr-Cyrl-CS" sz="2400"/>
              <a:t>Управа за јавне набавке</a:t>
            </a:r>
          </a:p>
          <a:p>
            <a:pPr>
              <a:lnSpc>
                <a:spcPct val="80000"/>
              </a:lnSpc>
            </a:pPr>
            <a:r>
              <a:rPr lang="sr-Cyrl-CS" sz="2400"/>
              <a:t>25. март 2010. године</a:t>
            </a: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>
                <a:latin typeface="Tahoma" pitchFamily="34" charset="0"/>
              </a:rPr>
              <a:t>Очекивани резултати</a:t>
            </a:r>
            <a:r>
              <a:rPr lang="en-US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30725"/>
          </a:xfrm>
        </p:spPr>
        <p:txBody>
          <a:bodyPr/>
          <a:lstStyle/>
          <a:p>
            <a:r>
              <a:rPr lang="sr-Cyrl-CS" sz="2800"/>
              <a:t>Сертификовани службеници за ЈН</a:t>
            </a:r>
            <a:r>
              <a:rPr lang="en-US"/>
              <a:t> </a:t>
            </a:r>
            <a:endParaRPr lang="sr-Cyrl-CS"/>
          </a:p>
          <a:p>
            <a:r>
              <a:rPr lang="sr-Cyrl-CS" sz="2800"/>
              <a:t>Организациона унапређења у спровођењу ЈН</a:t>
            </a:r>
            <a:r>
              <a:rPr lang="en-US"/>
              <a:t> </a:t>
            </a:r>
            <a:endParaRPr lang="sr-Cyrl-CS"/>
          </a:p>
          <a:p>
            <a:r>
              <a:rPr lang="sr-Cyrl-CS" sz="2800"/>
              <a:t>Концепт електронских јавних набавки</a:t>
            </a:r>
            <a:r>
              <a:rPr lang="en-US"/>
              <a:t> </a:t>
            </a:r>
            <a:endParaRPr lang="sr-Cyrl-CS"/>
          </a:p>
          <a:p>
            <a:r>
              <a:rPr lang="sr-Cyrl-CS" sz="2800"/>
              <a:t>Стратегија развоја система ЈН у Србији и Акциони план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sr-Cyrl-CS" b="1"/>
          </a:p>
          <a:p>
            <a:pPr>
              <a:buFont typeface="Wingdings" pitchFamily="2" charset="2"/>
              <a:buNone/>
            </a:pPr>
            <a:endParaRPr lang="sr-Cyrl-CS" b="1"/>
          </a:p>
          <a:p>
            <a:pPr algn="ctr">
              <a:buFont typeface="Wingdings" pitchFamily="2" charset="2"/>
              <a:buNone/>
            </a:pPr>
            <a:r>
              <a:rPr lang="sr-Cyrl-CS" sz="4000" b="1"/>
              <a:t>Хвала на пажњи</a:t>
            </a:r>
            <a:r>
              <a:rPr lang="en-US" sz="4000" b="1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>
                <a:latin typeface="Tahoma" pitchFamily="34" charset="0"/>
              </a:rPr>
              <a:t>Циљеви</a:t>
            </a:r>
            <a:r>
              <a:rPr lang="en-US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2305050"/>
          </a:xfrm>
        </p:spPr>
        <p:txBody>
          <a:bodyPr/>
          <a:lstStyle/>
          <a:p>
            <a:r>
              <a:rPr lang="sr-Cyrl-CS" sz="2800"/>
              <a:t>Повећање компетентности</a:t>
            </a:r>
            <a:endParaRPr lang="en-US" sz="2800"/>
          </a:p>
          <a:p>
            <a:r>
              <a:rPr lang="sr-Cyrl-CS" sz="2800"/>
              <a:t>Подизање транспарентности</a:t>
            </a:r>
            <a:r>
              <a:rPr lang="en-US"/>
              <a:t> </a:t>
            </a:r>
          </a:p>
          <a:p>
            <a:r>
              <a:rPr lang="sr-Cyrl-CS" sz="2800"/>
              <a:t>Јачање дисциплине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/>
              <a:t>Повећање </a:t>
            </a:r>
            <a:r>
              <a:rPr lang="sr-Cyrl-CS" b="1">
                <a:latin typeface="Tahoma" pitchFamily="34" charset="0"/>
              </a:rPr>
              <a:t>компетентности</a:t>
            </a:r>
            <a:r>
              <a:rPr lang="en-US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600450"/>
          </a:xfrm>
        </p:spPr>
        <p:txBody>
          <a:bodyPr/>
          <a:lstStyle/>
          <a:p>
            <a:r>
              <a:rPr lang="sr-Cyrl-CS" sz="2800"/>
              <a:t>Модел плана набавки</a:t>
            </a:r>
            <a:endParaRPr lang="en-US" sz="2800"/>
          </a:p>
          <a:p>
            <a:r>
              <a:rPr lang="sr-Cyrl-CS" sz="2800"/>
              <a:t>Модели одлука и других аката</a:t>
            </a:r>
            <a:r>
              <a:rPr lang="en-US"/>
              <a:t> </a:t>
            </a:r>
          </a:p>
          <a:p>
            <a:r>
              <a:rPr lang="sr-Cyrl-CS" sz="2800"/>
              <a:t>Модели конкурсне документације</a:t>
            </a:r>
            <a:r>
              <a:rPr lang="en-US"/>
              <a:t> </a:t>
            </a:r>
          </a:p>
          <a:p>
            <a:r>
              <a:rPr lang="sr-Cyrl-CS" sz="2800"/>
              <a:t>Дистрибуирани у више од хиљаду примерака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>
                <a:latin typeface="Tahoma" pitchFamily="34" charset="0"/>
              </a:rPr>
              <a:t>Повећање компетентности</a:t>
            </a:r>
            <a:r>
              <a:rPr lang="en-US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527425"/>
          </a:xfrm>
        </p:spPr>
        <p:txBody>
          <a:bodyPr/>
          <a:lstStyle/>
          <a:p>
            <a:r>
              <a:rPr lang="sr-Cyrl-CS" sz="2800"/>
              <a:t>Приручник за обуку и полагање испита за службенике за ЈН</a:t>
            </a:r>
            <a:r>
              <a:rPr lang="en-US"/>
              <a:t> </a:t>
            </a:r>
          </a:p>
          <a:p>
            <a:r>
              <a:rPr lang="sr-Cyrl-CS" sz="2800"/>
              <a:t>Дистрибуиран у 1</a:t>
            </a:r>
            <a:r>
              <a:rPr lang="en-US" sz="2800"/>
              <a:t>.</a:t>
            </a:r>
            <a:r>
              <a:rPr lang="sr-Cyrl-CS" sz="2800"/>
              <a:t>800 примерака</a:t>
            </a:r>
            <a:r>
              <a:rPr lang="en-US" sz="2800"/>
              <a:t> </a:t>
            </a:r>
          </a:p>
          <a:p>
            <a:r>
              <a:rPr lang="sr-Cyrl-CS" sz="2800"/>
              <a:t>Број приступа на Интернет страници УЈН од </a:t>
            </a:r>
            <a:r>
              <a:rPr lang="en-US" sz="2800"/>
              <a:t>1</a:t>
            </a:r>
            <a:r>
              <a:rPr lang="sr-Cyrl-CS" sz="2800"/>
              <a:t>.</a:t>
            </a:r>
            <a:r>
              <a:rPr lang="en-US" sz="2800"/>
              <a:t> </a:t>
            </a:r>
            <a:r>
              <a:rPr lang="sr-Cyrl-CS" sz="2800"/>
              <a:t>јануара 2009. год. износио је</a:t>
            </a:r>
            <a:r>
              <a:rPr lang="en-US" sz="2800"/>
              <a:t> 5.573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>
                <a:latin typeface="Tahoma" pitchFamily="34" charset="0"/>
              </a:rPr>
              <a:t>Повећање компетентности</a:t>
            </a:r>
            <a:r>
              <a:rPr lang="en-US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sz="2800"/>
              <a:t>Стручњаци УЈН су учествовали као предавачи на семинарама и обукама за </a:t>
            </a:r>
            <a:r>
              <a:rPr lang="ru-RU" sz="2800"/>
              <a:t>4</a:t>
            </a:r>
            <a:r>
              <a:rPr lang="en-US" sz="2800"/>
              <a:t>.</a:t>
            </a:r>
            <a:r>
              <a:rPr lang="ru-RU" sz="2800"/>
              <a:t>000 </a:t>
            </a:r>
            <a:r>
              <a:rPr lang="sr-Cyrl-CS" sz="2800"/>
              <a:t>наручилаца и понуђача</a:t>
            </a:r>
            <a:r>
              <a:rPr lang="en-US"/>
              <a:t> </a:t>
            </a:r>
          </a:p>
          <a:p>
            <a:r>
              <a:rPr lang="sr-Cyrl-CS" sz="2800"/>
              <a:t>21 град,  154 општина, као и 19 српских општина са територије Косова и Метохије</a:t>
            </a:r>
            <a:r>
              <a:rPr lang="en-US"/>
              <a:t> </a:t>
            </a:r>
          </a:p>
          <a:p>
            <a:r>
              <a:rPr lang="sr-Cyrl-CS" sz="2800"/>
              <a:t>Стручњаци УЈН пружили су око 9.000 телефонских консултација наручиоцима и понуђачима </a:t>
            </a:r>
            <a:r>
              <a:rPr lang="sr-Cyrl-CS" sz="2800">
                <a:effectLst/>
              </a:rPr>
              <a:t>током протеклих 12 месеци</a:t>
            </a:r>
            <a:endParaRPr lang="en-US" sz="280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4000" b="1">
                <a:latin typeface="Tahoma" pitchFamily="34" charset="0"/>
              </a:rPr>
              <a:t>Подизање транспарентности</a:t>
            </a:r>
            <a:r>
              <a:rPr lang="en-US" sz="400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3455988"/>
          </a:xfrm>
        </p:spPr>
        <p:txBody>
          <a:bodyPr/>
          <a:lstStyle/>
          <a:p>
            <a:r>
              <a:rPr lang="sr-Cyrl-CS" sz="2800"/>
              <a:t>Портал јавних набавки</a:t>
            </a:r>
            <a:r>
              <a:rPr lang="en-US"/>
              <a:t> </a:t>
            </a:r>
          </a:p>
          <a:p>
            <a:r>
              <a:rPr lang="sr-Cyrl-CS" sz="2800"/>
              <a:t>Број објављених огласа – </a:t>
            </a:r>
            <a:r>
              <a:rPr lang="en-US"/>
              <a:t>29.358  </a:t>
            </a:r>
          </a:p>
          <a:p>
            <a:r>
              <a:rPr lang="sr-Cyrl-CS" sz="2800"/>
              <a:t>Јавни позиви 1</a:t>
            </a:r>
            <a:r>
              <a:rPr lang="ru-RU" sz="2800"/>
              <a:t>/3</a:t>
            </a:r>
            <a:r>
              <a:rPr lang="en-US"/>
              <a:t> </a:t>
            </a:r>
          </a:p>
          <a:p>
            <a:r>
              <a:rPr lang="sr-Cyrl-CS" sz="2800"/>
              <a:t>Обавештења</a:t>
            </a:r>
            <a:r>
              <a:rPr lang="ru-RU" sz="2800"/>
              <a:t> 2/3</a:t>
            </a:r>
            <a:r>
              <a:rPr lang="en-US"/>
              <a:t>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>
                <a:latin typeface="Tahoma" pitchFamily="34" charset="0"/>
              </a:rPr>
              <a:t>Јачање дисциплине</a:t>
            </a:r>
            <a:r>
              <a:rPr lang="en-US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1300"/>
            <a:ext cx="8229600" cy="2447925"/>
          </a:xfrm>
        </p:spPr>
        <p:txBody>
          <a:bodyPr/>
          <a:lstStyle/>
          <a:p>
            <a:r>
              <a:rPr lang="sr-Cyrl-CS" sz="2800"/>
              <a:t>Заштита јавног интереса</a:t>
            </a:r>
            <a:endParaRPr lang="sr-Latn-CS" sz="2800"/>
          </a:p>
          <a:p>
            <a:r>
              <a:rPr lang="sr-Cyrl-CS" sz="2800"/>
              <a:t>Прекршајне пријаве</a:t>
            </a:r>
            <a:r>
              <a:rPr lang="en-US"/>
              <a:t> </a:t>
            </a:r>
          </a:p>
          <a:p>
            <a:r>
              <a:rPr lang="sr-Cyrl-CS" sz="2800"/>
              <a:t>Извештаји ДРИ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/>
              <a:t>Остале мере</a:t>
            </a:r>
            <a:r>
              <a:rPr lang="en-US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05288"/>
          </a:xfrm>
        </p:spPr>
        <p:txBody>
          <a:bodyPr/>
          <a:lstStyle/>
          <a:p>
            <a:r>
              <a:rPr lang="sr-Cyrl-CS" sz="2800"/>
              <a:t>Европска комисија - </a:t>
            </a:r>
            <a:r>
              <a:rPr lang="en-US" sz="2800"/>
              <a:t>Twinning</a:t>
            </a:r>
            <a:r>
              <a:rPr lang="ru-RU" sz="2800"/>
              <a:t> </a:t>
            </a:r>
            <a:r>
              <a:rPr lang="sr-Cyrl-CS" sz="2800"/>
              <a:t>пројекат између данског ЛГДК и УЈН (2 године)</a:t>
            </a:r>
            <a:r>
              <a:rPr lang="en-US"/>
              <a:t> </a:t>
            </a:r>
          </a:p>
          <a:p>
            <a:r>
              <a:rPr lang="sr-Cyrl-CS" sz="2800"/>
              <a:t>УНДП пројекат „Јачање механизама одговорности у јавним финансијама“            </a:t>
            </a:r>
            <a:r>
              <a:rPr lang="en-US" sz="2800"/>
              <a:t>(2 </a:t>
            </a:r>
            <a:r>
              <a:rPr lang="sr-Cyrl-CS" sz="2800"/>
              <a:t>године)</a:t>
            </a:r>
          </a:p>
          <a:p>
            <a:r>
              <a:rPr lang="sr-Cyrl-CS" sz="2800"/>
              <a:t>ОЕБС – сертификација и Портал јавних набавки</a:t>
            </a:r>
            <a:r>
              <a:rPr lang="sr-Cyrl-CS"/>
              <a:t> </a:t>
            </a:r>
          </a:p>
          <a:p>
            <a:r>
              <a:rPr lang="sr-Cyrl-CS" sz="2800"/>
              <a:t>Светска банка – електронске набавке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>
                <a:latin typeface="Tahoma" pitchFamily="34" charset="0"/>
              </a:rPr>
              <a:t>Очекивани резултати</a:t>
            </a:r>
            <a:r>
              <a:rPr lang="en-US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0725"/>
          </a:xfrm>
        </p:spPr>
        <p:txBody>
          <a:bodyPr/>
          <a:lstStyle/>
          <a:p>
            <a:r>
              <a:rPr lang="sr-Cyrl-CS" sz="2800"/>
              <a:t>Усаглашавање регулативе са директивама и европском „добром праксом“</a:t>
            </a:r>
            <a:r>
              <a:rPr lang="en-US"/>
              <a:t> </a:t>
            </a:r>
            <a:endParaRPr lang="sr-Cyrl-CS"/>
          </a:p>
          <a:p>
            <a:r>
              <a:rPr lang="sr-Cyrl-CS" sz="2800"/>
              <a:t>Систем мерења успешности функционисања система (сет индикатора)</a:t>
            </a:r>
            <a:r>
              <a:rPr lang="en-US"/>
              <a:t> </a:t>
            </a:r>
            <a:endParaRPr lang="sr-Cyrl-CS"/>
          </a:p>
          <a:p>
            <a:r>
              <a:rPr lang="sr-Cyrl-CS" sz="2800"/>
              <a:t>Успостављање нових механизама за превенцију корупције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336699"/>
      </a:accent1>
      <a:accent2>
        <a:srgbClr val="00B000"/>
      </a:accent2>
      <a:accent3>
        <a:srgbClr val="ACB3C1"/>
      </a:accent3>
      <a:accent4>
        <a:srgbClr val="DADADA"/>
      </a:accent4>
      <a:accent5>
        <a:srgbClr val="ADB8CA"/>
      </a:accent5>
      <a:accent6>
        <a:srgbClr val="009F00"/>
      </a:accent6>
      <a:hlink>
        <a:srgbClr val="00CCFF"/>
      </a:hlink>
      <a:folHlink>
        <a:srgbClr val="B5FFFB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107</TotalTime>
  <Words>250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Balance</vt:lpstr>
      <vt:lpstr>Slide 1</vt:lpstr>
      <vt:lpstr>Циљеви </vt:lpstr>
      <vt:lpstr>Повећање компетентности </vt:lpstr>
      <vt:lpstr>Повећање компетентности </vt:lpstr>
      <vt:lpstr>Повећање компетентности </vt:lpstr>
      <vt:lpstr>Подизање транспарентности </vt:lpstr>
      <vt:lpstr>Јачање дисциплине </vt:lpstr>
      <vt:lpstr>Остале мере </vt:lpstr>
      <vt:lpstr>Очекивани резултати </vt:lpstr>
      <vt:lpstr>Очекивани резултати </vt:lpstr>
      <vt:lpstr>Slide 11</vt:lpstr>
    </vt:vector>
  </TitlesOfParts>
  <Company>UZZPRO\ERC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x4</cp:lastModifiedBy>
  <cp:revision>10</cp:revision>
  <dcterms:created xsi:type="dcterms:W3CDTF">2010-03-22T13:21:16Z</dcterms:created>
  <dcterms:modified xsi:type="dcterms:W3CDTF">2012-02-02T14:57:46Z</dcterms:modified>
</cp:coreProperties>
</file>